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7372-2B91-4F36-B980-427D4FE570D1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3770-EFAE-4792-8075-CF9E13020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hyperlink" Target="http://www.darbajurists.l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hyperlink" Target="http://www.darbajurists.lv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bajurists.lv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0413" y="552450"/>
            <a:ext cx="23018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90800" y="3048000"/>
            <a:ext cx="385175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sz="3400" dirty="0" err="1">
                <a:latin typeface="+mj-lt"/>
              </a:rPr>
              <a:t>info@darbajurists.lv</a:t>
            </a:r>
            <a:r>
              <a:rPr lang="lv-LV" sz="3400" dirty="0">
                <a:latin typeface="+mj-lt"/>
              </a:rPr>
              <a:t> </a:t>
            </a:r>
          </a:p>
          <a:p>
            <a:pPr algn="ctr">
              <a:defRPr/>
            </a:pPr>
            <a:r>
              <a:rPr lang="lv-LV" sz="3400" u="sng" dirty="0" err="1">
                <a:latin typeface="+mj-lt"/>
                <a:hlinkClick r:id="rId3"/>
              </a:rPr>
              <a:t>www.darbajurists.lv</a:t>
            </a:r>
            <a:endParaRPr lang="en-US" sz="3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8115300" cy="1662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3400" b="1" dirty="0">
                <a:solidFill>
                  <a:srgbClr val="003266"/>
                </a:solidFill>
                <a:latin typeface="+mj-lt"/>
              </a:rPr>
              <a:t>Rīgas pilsētas </a:t>
            </a:r>
            <a:r>
              <a:rPr lang="lv-LV" sz="3400" b="1" dirty="0">
                <a:solidFill>
                  <a:srgbClr val="AD4184"/>
                </a:solidFill>
                <a:latin typeface="+mj-lt"/>
              </a:rPr>
              <a:t>kapitālsabiedrības, aģentūras un nodibinājumi</a:t>
            </a:r>
          </a:p>
          <a:p>
            <a:pPr algn="ctr">
              <a:defRPr/>
            </a:pPr>
            <a:r>
              <a:rPr lang="lv-LV" sz="3400" b="1" dirty="0">
                <a:solidFill>
                  <a:srgbClr val="AD4184"/>
                </a:solidFill>
                <a:latin typeface="+mj-lt"/>
              </a:rPr>
              <a:t>PROBLĒMAS UN RISINĀJUMI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3"/>
              </a:rPr>
              <a:t>www.darbajurists.lv</a:t>
            </a:r>
            <a:endParaRPr lang="en-US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219200" y="2057400"/>
            <a:ext cx="6775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600" b="1">
                <a:solidFill>
                  <a:srgbClr val="AD4184"/>
                </a:solidFill>
                <a:latin typeface="Calibri" pitchFamily="-65" charset="0"/>
              </a:rPr>
              <a:t>Paldies par </a:t>
            </a:r>
            <a:r>
              <a:rPr lang="en-US" sz="4600" b="1">
                <a:solidFill>
                  <a:srgbClr val="003266"/>
                </a:solidFill>
                <a:latin typeface="Calibri" pitchFamily="-65" charset="0"/>
              </a:rPr>
              <a:t>Jūsu</a:t>
            </a:r>
            <a:r>
              <a:rPr lang="en-US" sz="4600" b="1">
                <a:solidFill>
                  <a:srgbClr val="AD4184"/>
                </a:solidFill>
                <a:latin typeface="Calibri" pitchFamily="-65" charset="0"/>
              </a:rPr>
              <a:t> uzmanību.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048000"/>
            <a:ext cx="563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lv-LV" sz="1600" b="1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lv-LV" sz="1600" b="1" dirty="0" smtClean="0">
                <a:solidFill>
                  <a:schemeClr val="tx2"/>
                </a:solidFill>
                <a:latin typeface="Cambria" pitchFamily="18" charset="0"/>
              </a:rPr>
              <a:t>Darba jurists, </a:t>
            </a:r>
            <a:r>
              <a:rPr lang="lv-LV" sz="1600" b="1" dirty="0" err="1" smtClean="0">
                <a:solidFill>
                  <a:schemeClr val="tx2"/>
                </a:solidFill>
                <a:latin typeface="Cambria" pitchFamily="18" charset="0"/>
              </a:rPr>
              <a:t>Labour</a:t>
            </a:r>
            <a:r>
              <a:rPr lang="lv-LV" sz="16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lv-LV" sz="1600" b="1" dirty="0" err="1" smtClean="0">
                <a:solidFill>
                  <a:schemeClr val="tx2"/>
                </a:solidFill>
                <a:latin typeface="Cambria" pitchFamily="18" charset="0"/>
              </a:rPr>
              <a:t>lawyer</a:t>
            </a:r>
            <a:r>
              <a:rPr lang="lv-LV" sz="1600" b="1" dirty="0" smtClean="0">
                <a:solidFill>
                  <a:schemeClr val="tx2"/>
                </a:solidFill>
                <a:latin typeface="Cambria" pitchFamily="18" charset="0"/>
              </a:rPr>
              <a:t>, </a:t>
            </a:r>
            <a:r>
              <a:rPr lang="ru-RU" sz="1600" b="1" dirty="0" smtClean="0">
                <a:solidFill>
                  <a:schemeClr val="tx2"/>
                </a:solidFill>
                <a:latin typeface="Cambria" pitchFamily="18" charset="0"/>
              </a:rPr>
              <a:t>Юрист по труду  </a:t>
            </a:r>
          </a:p>
          <a:p>
            <a:pPr algn="ctr"/>
            <a:r>
              <a:rPr lang="lv-LV" sz="1600" b="1" dirty="0" err="1" smtClean="0">
                <a:solidFill>
                  <a:schemeClr val="tx2"/>
                </a:solidFill>
                <a:latin typeface="Cambria" pitchFamily="18" charset="0"/>
              </a:rPr>
              <a:t>www.darbajurists.lv</a:t>
            </a:r>
            <a:r>
              <a:rPr lang="lv-LV" sz="1600" b="1" dirty="0" smtClean="0">
                <a:solidFill>
                  <a:schemeClr val="tx2"/>
                </a:solidFill>
                <a:latin typeface="Cambria" pitchFamily="18" charset="0"/>
              </a:rPr>
              <a:t>, INFO@DARBAJURISTS.LV</a:t>
            </a:r>
          </a:p>
          <a:p>
            <a:pPr algn="ctr"/>
            <a:r>
              <a:rPr lang="lv-LV" sz="1600" b="1" dirty="0" smtClean="0">
                <a:solidFill>
                  <a:schemeClr val="tx2"/>
                </a:solidFill>
                <a:latin typeface="Cambria" pitchFamily="18" charset="0"/>
              </a:rPr>
              <a:t>Juridiskā adrese: Maskavas iela 218-76, Rīga, LV-1019 </a:t>
            </a:r>
          </a:p>
          <a:p>
            <a:pPr algn="ctr"/>
            <a:r>
              <a:rPr lang="lv-LV" sz="1600" b="1" dirty="0" smtClean="0">
                <a:solidFill>
                  <a:schemeClr val="tx2"/>
                </a:solidFill>
                <a:latin typeface="Cambria" pitchFamily="18" charset="0"/>
              </a:rPr>
              <a:t>Faktiskā adrese: Bruņinieku iela 151, Rīga, LV - 1009</a:t>
            </a:r>
          </a:p>
          <a:p>
            <a:pPr algn="ctr"/>
            <a:r>
              <a:rPr lang="lv-LV" sz="1600" b="1" dirty="0" smtClean="0">
                <a:solidFill>
                  <a:schemeClr val="tx2"/>
                </a:solidFill>
                <a:latin typeface="Cambria" pitchFamily="18" charset="0"/>
              </a:rPr>
              <a:t> +371 25 24 04 58, +371 26 33 5928</a:t>
            </a:r>
            <a:endParaRPr lang="en-US" sz="16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3"/>
              </a:rPr>
              <a:t>www.darbajurists.lv</a:t>
            </a:r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352425" y="228600"/>
            <a:ext cx="8791575" cy="1600200"/>
          </a:xfrm>
        </p:spPr>
        <p:txBody>
          <a:bodyPr/>
          <a:lstStyle/>
          <a:p>
            <a:pPr eaLnBrk="1" hangingPunct="1">
              <a:defRPr/>
            </a:pPr>
            <a:r>
              <a:rPr lang="lv-LV" sz="2200" b="1" dirty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>Rīgas pilsētas </a:t>
            </a:r>
            <a:r>
              <a:rPr lang="lv-LV" sz="2200" b="1" dirty="0">
                <a:solidFill>
                  <a:srgbClr val="AD41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>uzņēmumu un nodibinājumu, </a:t>
            </a:r>
            <a:r>
              <a:rPr lang="lv-LV" sz="2200" b="1" dirty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>aģentūru struktūra</a:t>
            </a:r>
            <a:endParaRPr lang="en-US" sz="2200" b="1" dirty="0">
              <a:solidFill>
                <a:srgbClr val="AD418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2550" y="1633538"/>
            <a:ext cx="4041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dirty="0">
                <a:solidFill>
                  <a:srgbClr val="AD4184"/>
                </a:solidFill>
                <a:latin typeface="+mj-lt"/>
              </a:rPr>
              <a:t>Rīgas </a:t>
            </a:r>
            <a:r>
              <a:rPr lang="lv-LV" dirty="0">
                <a:solidFill>
                  <a:srgbClr val="003266"/>
                </a:solidFill>
                <a:latin typeface="+mj-lt"/>
              </a:rPr>
              <a:t>kapitālsabiedrības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5775" y="1633538"/>
            <a:ext cx="16351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dirty="0">
                <a:solidFill>
                  <a:srgbClr val="AD4184"/>
                </a:solidFill>
                <a:latin typeface="+mj-lt"/>
              </a:rPr>
              <a:t>Aģentūras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1600200"/>
            <a:ext cx="1641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dirty="0">
                <a:solidFill>
                  <a:srgbClr val="003266"/>
                </a:solidFill>
                <a:latin typeface="+mj-lt"/>
              </a:rPr>
              <a:t>Nodibinājumi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90513" y="2147888"/>
            <a:ext cx="1470025" cy="735012"/>
            <a:chOff x="1821378" y="751465"/>
            <a:chExt cx="1470719" cy="735359"/>
          </a:xfrm>
        </p:grpSpPr>
        <p:sp>
          <p:nvSpPr>
            <p:cNvPr id="10" name="Rounded Rectangle 9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857907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Nacionālais zooloģiskais dārzs</a:t>
              </a:r>
              <a:endParaRPr lang="en-US" dirty="0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290513" y="3114675"/>
            <a:ext cx="1470025" cy="735013"/>
            <a:chOff x="1821378" y="751465"/>
            <a:chExt cx="1470719" cy="735359"/>
          </a:xfrm>
        </p:grpSpPr>
        <p:sp>
          <p:nvSpPr>
            <p:cNvPr id="13" name="Rounded Rectangle 12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857907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satiksme</a:t>
              </a:r>
              <a:endParaRPr lang="en-US" dirty="0"/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54000" y="4048125"/>
            <a:ext cx="1470025" cy="735013"/>
            <a:chOff x="1821378" y="751465"/>
            <a:chExt cx="1470719" cy="735359"/>
          </a:xfrm>
        </p:grpSpPr>
        <p:sp>
          <p:nvSpPr>
            <p:cNvPr id="16" name="Rounded Rectangle 15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1857908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centrāltirgus</a:t>
              </a:r>
              <a:endParaRPr lang="en-US" dirty="0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254000" y="5022850"/>
            <a:ext cx="1470025" cy="735013"/>
            <a:chOff x="1821378" y="751465"/>
            <a:chExt cx="1470719" cy="735359"/>
          </a:xfrm>
        </p:grpSpPr>
        <p:sp>
          <p:nvSpPr>
            <p:cNvPr id="19" name="Rounded Rectangle 18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1857908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namu pārvaldnieks</a:t>
              </a:r>
              <a:endParaRPr lang="en-US" dirty="0"/>
            </a:p>
          </p:txBody>
        </p:sp>
      </p:grpSp>
      <p:grpSp>
        <p:nvGrpSpPr>
          <p:cNvPr id="21" name="Group 34"/>
          <p:cNvGrpSpPr>
            <a:grpSpLocks/>
          </p:cNvGrpSpPr>
          <p:nvPr/>
        </p:nvGrpSpPr>
        <p:grpSpPr bwMode="auto">
          <a:xfrm>
            <a:off x="254000" y="5935663"/>
            <a:ext cx="1470025" cy="735012"/>
            <a:chOff x="1821378" y="751465"/>
            <a:chExt cx="1470719" cy="735359"/>
          </a:xfrm>
        </p:grpSpPr>
        <p:sp>
          <p:nvSpPr>
            <p:cNvPr id="22" name="Rounded Rectangle 21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1857908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ūdens</a:t>
              </a:r>
              <a:endParaRPr lang="en-US" dirty="0"/>
            </a:p>
          </p:txBody>
        </p:sp>
      </p:grp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1960563" y="2147888"/>
            <a:ext cx="1470025" cy="735012"/>
            <a:chOff x="1821378" y="751465"/>
            <a:chExt cx="1470719" cy="735359"/>
          </a:xfrm>
        </p:grpSpPr>
        <p:sp>
          <p:nvSpPr>
            <p:cNvPr id="25" name="Rounded Rectangle 24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1857907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meži</a:t>
              </a:r>
              <a:endParaRPr lang="en-US" dirty="0"/>
            </a:p>
          </p:txBody>
        </p:sp>
      </p:grpSp>
      <p:grpSp>
        <p:nvGrpSpPr>
          <p:cNvPr id="27" name="Group 22"/>
          <p:cNvGrpSpPr>
            <a:grpSpLocks/>
          </p:cNvGrpSpPr>
          <p:nvPr/>
        </p:nvGrpSpPr>
        <p:grpSpPr bwMode="auto">
          <a:xfrm>
            <a:off x="1938338" y="3149600"/>
            <a:ext cx="1470025" cy="735013"/>
            <a:chOff x="1821378" y="751465"/>
            <a:chExt cx="1470719" cy="735359"/>
          </a:xfrm>
        </p:grpSpPr>
        <p:sp>
          <p:nvSpPr>
            <p:cNvPr id="28" name="Rounded Rectangle 27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1857907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nami</a:t>
              </a:r>
              <a:endParaRPr lang="en-US" dirty="0"/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1973263" y="4095750"/>
            <a:ext cx="1471612" cy="735013"/>
            <a:chOff x="3140637" y="1314683"/>
            <a:chExt cx="1470719" cy="735359"/>
          </a:xfrm>
        </p:grpSpPr>
        <p:sp>
          <p:nvSpPr>
            <p:cNvPr id="31" name="Rounded Rectangle 30"/>
            <p:cNvSpPr/>
            <p:nvPr/>
          </p:nvSpPr>
          <p:spPr>
            <a:xfrm>
              <a:off x="3140637" y="1314683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175541" y="1314683"/>
              <a:ext cx="1399325" cy="6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pilsētas lombards</a:t>
              </a:r>
              <a:endParaRPr lang="en-US" dirty="0"/>
            </a:p>
          </p:txBody>
        </p:sp>
      </p:grpSp>
      <p:grpSp>
        <p:nvGrpSpPr>
          <p:cNvPr id="33" name="Group 25"/>
          <p:cNvGrpSpPr>
            <a:grpSpLocks/>
          </p:cNvGrpSpPr>
          <p:nvPr/>
        </p:nvGrpSpPr>
        <p:grpSpPr bwMode="auto">
          <a:xfrm>
            <a:off x="1973263" y="5008563"/>
            <a:ext cx="1471612" cy="735012"/>
            <a:chOff x="1821378" y="751465"/>
            <a:chExt cx="1470719" cy="735359"/>
          </a:xfrm>
        </p:grpSpPr>
        <p:sp>
          <p:nvSpPr>
            <p:cNvPr id="34" name="Rounded Rectangle 33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1857868" y="787994"/>
              <a:ext cx="1397739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1600" dirty="0"/>
                <a:t>Rīgas pilsētbūvnieks</a:t>
              </a:r>
              <a:endParaRPr lang="en-US" sz="1600" dirty="0"/>
            </a:p>
          </p:txBody>
        </p: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1951038" y="5961063"/>
            <a:ext cx="1471612" cy="736600"/>
            <a:chOff x="1821377" y="747584"/>
            <a:chExt cx="1470719" cy="735359"/>
          </a:xfrm>
        </p:grpSpPr>
        <p:sp>
          <p:nvSpPr>
            <p:cNvPr id="37" name="Rounded Rectangle 36"/>
            <p:cNvSpPr/>
            <p:nvPr/>
          </p:nvSpPr>
          <p:spPr>
            <a:xfrm>
              <a:off x="1821377" y="747584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1857867" y="784034"/>
              <a:ext cx="1397739" cy="662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serviss</a:t>
              </a:r>
              <a:endParaRPr lang="en-US" dirty="0"/>
            </a:p>
          </p:txBody>
        </p:sp>
      </p:grp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3706813" y="3813175"/>
            <a:ext cx="1471612" cy="735013"/>
            <a:chOff x="1821378" y="751465"/>
            <a:chExt cx="1470719" cy="735359"/>
          </a:xfrm>
        </p:grpSpPr>
        <p:sp>
          <p:nvSpPr>
            <p:cNvPr id="40" name="Rounded Rectangle 39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1857868" y="787995"/>
              <a:ext cx="1397739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pašvaldība</a:t>
              </a:r>
              <a:endParaRPr lang="en-US" dirty="0"/>
            </a:p>
          </p:txBody>
        </p:sp>
      </p:grpSp>
      <p:grpSp>
        <p:nvGrpSpPr>
          <p:cNvPr id="42" name="Group 37"/>
          <p:cNvGrpSpPr>
            <a:grpSpLocks/>
          </p:cNvGrpSpPr>
          <p:nvPr/>
        </p:nvGrpSpPr>
        <p:grpSpPr bwMode="auto">
          <a:xfrm>
            <a:off x="5530850" y="2170113"/>
            <a:ext cx="1470025" cy="735012"/>
            <a:chOff x="1821378" y="751465"/>
            <a:chExt cx="1470719" cy="735359"/>
          </a:xfrm>
        </p:grpSpPr>
        <p:sp>
          <p:nvSpPr>
            <p:cNvPr id="43" name="Rounded Rectangle 42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1857908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enerģētikas aģentūra</a:t>
              </a:r>
              <a:endParaRPr lang="en-US" dirty="0"/>
            </a:p>
          </p:txBody>
        </p:sp>
      </p:grpSp>
      <p:grpSp>
        <p:nvGrpSpPr>
          <p:cNvPr id="45" name="Group 41"/>
          <p:cNvGrpSpPr>
            <a:grpSpLocks/>
          </p:cNvGrpSpPr>
          <p:nvPr/>
        </p:nvGrpSpPr>
        <p:grpSpPr bwMode="auto">
          <a:xfrm>
            <a:off x="5494338" y="3160713"/>
            <a:ext cx="1470025" cy="735012"/>
            <a:chOff x="1821378" y="751465"/>
            <a:chExt cx="1470719" cy="735359"/>
          </a:xfrm>
        </p:grpSpPr>
        <p:sp>
          <p:nvSpPr>
            <p:cNvPr id="46" name="Rounded Rectangle 45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1857907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gaisma</a:t>
              </a:r>
              <a:endParaRPr lang="en-US" dirty="0"/>
            </a:p>
          </p:txBody>
        </p:sp>
      </p:grpSp>
      <p:grpSp>
        <p:nvGrpSpPr>
          <p:cNvPr id="48" name="Group 44"/>
          <p:cNvGrpSpPr>
            <a:grpSpLocks/>
          </p:cNvGrpSpPr>
          <p:nvPr/>
        </p:nvGrpSpPr>
        <p:grpSpPr bwMode="auto">
          <a:xfrm>
            <a:off x="5494338" y="4057650"/>
            <a:ext cx="1470025" cy="736600"/>
            <a:chOff x="1821378" y="751465"/>
            <a:chExt cx="1470719" cy="735359"/>
          </a:xfrm>
        </p:grpSpPr>
        <p:sp>
          <p:nvSpPr>
            <p:cNvPr id="49" name="Rounded Rectangle 48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1857907" y="787916"/>
              <a:ext cx="1397660" cy="662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pieminekļu aģentūra</a:t>
              </a:r>
              <a:endParaRPr lang="en-US" dirty="0"/>
            </a:p>
          </p:txBody>
        </p:sp>
      </p:grpSp>
      <p:grpSp>
        <p:nvGrpSpPr>
          <p:cNvPr id="51" name="Group 47"/>
          <p:cNvGrpSpPr>
            <a:grpSpLocks/>
          </p:cNvGrpSpPr>
          <p:nvPr/>
        </p:nvGrpSpPr>
        <p:grpSpPr bwMode="auto">
          <a:xfrm>
            <a:off x="5494338" y="5033963"/>
            <a:ext cx="1470025" cy="735012"/>
            <a:chOff x="1821378" y="751465"/>
            <a:chExt cx="1470719" cy="735359"/>
          </a:xfrm>
        </p:grpSpPr>
        <p:sp>
          <p:nvSpPr>
            <p:cNvPr id="52" name="Rounded Rectangle 51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1857907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pilsētas arhitekta birojs</a:t>
              </a:r>
              <a:endParaRPr lang="en-US" dirty="0"/>
            </a:p>
          </p:txBody>
        </p:sp>
      </p:grpSp>
      <p:sp>
        <p:nvSpPr>
          <p:cNvPr id="54" name="Rounded Rectangle 4"/>
          <p:cNvSpPr/>
          <p:nvPr/>
        </p:nvSpPr>
        <p:spPr bwMode="auto">
          <a:xfrm>
            <a:off x="7435849" y="2649538"/>
            <a:ext cx="1524000" cy="10001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8580" tIns="68580" rIns="68580" bIns="6858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dirty="0"/>
              <a:t>Nodibinājums Rīga 2014</a:t>
            </a:r>
            <a:endParaRPr lang="en-US" dirty="0"/>
          </a:p>
        </p:txBody>
      </p:sp>
      <p:grpSp>
        <p:nvGrpSpPr>
          <p:cNvPr id="55" name="Group 50"/>
          <p:cNvGrpSpPr>
            <a:grpSpLocks/>
          </p:cNvGrpSpPr>
          <p:nvPr/>
        </p:nvGrpSpPr>
        <p:grpSpPr bwMode="auto">
          <a:xfrm>
            <a:off x="7396163" y="2595563"/>
            <a:ext cx="1603375" cy="1108075"/>
            <a:chOff x="1821378" y="751465"/>
            <a:chExt cx="1470719" cy="735359"/>
          </a:xfrm>
        </p:grpSpPr>
        <p:sp>
          <p:nvSpPr>
            <p:cNvPr id="56" name="Rounded Rectangle 55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ounded Rectangle 4"/>
            <p:cNvSpPr/>
            <p:nvPr/>
          </p:nvSpPr>
          <p:spPr>
            <a:xfrm>
              <a:off x="1857781" y="787285"/>
              <a:ext cx="1397911" cy="663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Nodibinājums Rīga 2014</a:t>
              </a:r>
              <a:endParaRPr lang="en-US" dirty="0"/>
            </a:p>
          </p:txBody>
        </p:sp>
      </p:grpSp>
      <p:grpSp>
        <p:nvGrpSpPr>
          <p:cNvPr id="58" name="Group 53"/>
          <p:cNvGrpSpPr>
            <a:grpSpLocks/>
          </p:cNvGrpSpPr>
          <p:nvPr/>
        </p:nvGrpSpPr>
        <p:grpSpPr bwMode="auto">
          <a:xfrm>
            <a:off x="7356475" y="4048125"/>
            <a:ext cx="1598613" cy="1214438"/>
            <a:chOff x="1821378" y="751465"/>
            <a:chExt cx="1470719" cy="735359"/>
          </a:xfrm>
        </p:grpSpPr>
        <p:sp>
          <p:nvSpPr>
            <p:cNvPr id="59" name="Rounded Rectangle 58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ounded Rectangle 4"/>
            <p:cNvSpPr/>
            <p:nvPr/>
          </p:nvSpPr>
          <p:spPr>
            <a:xfrm>
              <a:off x="1857891" y="787032"/>
              <a:ext cx="1397693" cy="6642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Nodibinājums Rīgas Tūrisma Attīstības Birojs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3"/>
              </a:rPr>
              <a:t>www.darbajurists.lv</a:t>
            </a:r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lv-LV" sz="2800" b="1" dirty="0" smtClean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/>
            </a:r>
            <a:br>
              <a:rPr lang="lv-LV" sz="2800" b="1" dirty="0" smtClean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</a:br>
            <a:r>
              <a:rPr lang="lv-LV" sz="2800" b="1" dirty="0" smtClean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>Rīgas pilsētas </a:t>
            </a:r>
            <a:r>
              <a:rPr lang="lv-LV" sz="2800" b="1" dirty="0" smtClean="0">
                <a:solidFill>
                  <a:srgbClr val="AD41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>kapitālsabiedrības</a:t>
            </a:r>
            <a:endParaRPr lang="en-US" sz="2800" b="1" dirty="0" smtClean="0">
              <a:solidFill>
                <a:srgbClr val="AD418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-65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740150" y="2759075"/>
            <a:ext cx="1471613" cy="735013"/>
            <a:chOff x="1821378" y="751465"/>
            <a:chExt cx="1470719" cy="735359"/>
          </a:xfrm>
        </p:grpSpPr>
        <p:sp>
          <p:nvSpPr>
            <p:cNvPr id="6" name="Rounded Rectangle 5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857869" y="787995"/>
              <a:ext cx="1397737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pašvaldība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20838" y="3636963"/>
            <a:ext cx="5710237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b="1" dirty="0">
                <a:solidFill>
                  <a:srgbClr val="003266"/>
                </a:solidFill>
                <a:latin typeface="+mj-lt"/>
              </a:rPr>
              <a:t>Rīgas pašvaldībai </a:t>
            </a:r>
            <a:r>
              <a:rPr lang="lv-LV" b="1" dirty="0">
                <a:solidFill>
                  <a:srgbClr val="AD4184"/>
                </a:solidFill>
                <a:latin typeface="+mj-lt"/>
              </a:rPr>
              <a:t>pieder 10 </a:t>
            </a:r>
            <a:r>
              <a:rPr lang="lv-LV" b="1" dirty="0">
                <a:solidFill>
                  <a:srgbClr val="003266"/>
                </a:solidFill>
                <a:latin typeface="+mj-lt"/>
              </a:rPr>
              <a:t>kapitālsabiedrības, no kurām </a:t>
            </a:r>
            <a:r>
              <a:rPr lang="lv-LV" b="1" dirty="0">
                <a:solidFill>
                  <a:srgbClr val="AD4184"/>
                </a:solidFill>
                <a:latin typeface="+mj-lt"/>
              </a:rPr>
              <a:t>vislielākās </a:t>
            </a:r>
            <a:r>
              <a:rPr lang="lv-LV" b="1" dirty="0">
                <a:solidFill>
                  <a:srgbClr val="003266"/>
                </a:solidFill>
                <a:latin typeface="+mj-lt"/>
              </a:rPr>
              <a:t>nodarbināto ziņā ir:</a:t>
            </a:r>
          </a:p>
          <a:p>
            <a:pPr algn="ctr">
              <a:defRPr/>
            </a:pPr>
            <a:r>
              <a:rPr lang="lv-LV" b="1" dirty="0">
                <a:solidFill>
                  <a:srgbClr val="AD4184"/>
                </a:solidFill>
                <a:latin typeface="+mj-lt"/>
              </a:rPr>
              <a:t>Rīgas satiksme</a:t>
            </a:r>
          </a:p>
          <a:p>
            <a:pPr algn="ctr">
              <a:defRPr/>
            </a:pPr>
            <a:r>
              <a:rPr lang="lv-LV" b="1" dirty="0">
                <a:solidFill>
                  <a:srgbClr val="AD4184"/>
                </a:solidFill>
                <a:latin typeface="+mj-lt"/>
              </a:rPr>
              <a:t>Rīgas namu pārvaldnieks</a:t>
            </a:r>
          </a:p>
          <a:p>
            <a:pPr algn="ctr">
              <a:defRPr/>
            </a:pPr>
            <a:r>
              <a:rPr lang="lv-LV" b="1" dirty="0">
                <a:solidFill>
                  <a:srgbClr val="AD4184"/>
                </a:solidFill>
                <a:latin typeface="+mj-lt"/>
              </a:rPr>
              <a:t>Rīgas ūdens</a:t>
            </a:r>
          </a:p>
          <a:p>
            <a:pPr algn="ctr">
              <a:defRPr/>
            </a:pPr>
            <a:endParaRPr lang="lv-LV" b="1" dirty="0">
              <a:solidFill>
                <a:srgbClr val="AD4184"/>
              </a:solidFill>
              <a:latin typeface="+mj-lt"/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90513" y="2111375"/>
            <a:ext cx="1470025" cy="735013"/>
            <a:chOff x="1821378" y="751465"/>
            <a:chExt cx="1470719" cy="735359"/>
          </a:xfrm>
        </p:grpSpPr>
        <p:sp>
          <p:nvSpPr>
            <p:cNvPr id="10" name="Rounded Rectangle 9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857907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Nacionālais zooloģiskais dārzs</a:t>
              </a:r>
              <a:endParaRPr lang="en-US" dirty="0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290513" y="3114675"/>
            <a:ext cx="1470025" cy="735013"/>
            <a:chOff x="1821378" y="751465"/>
            <a:chExt cx="1470719" cy="735359"/>
          </a:xfrm>
        </p:grpSpPr>
        <p:sp>
          <p:nvSpPr>
            <p:cNvPr id="13" name="Rounded Rectangle 12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857907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satiksme</a:t>
              </a:r>
              <a:endParaRPr lang="en-US" dirty="0"/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54000" y="4048125"/>
            <a:ext cx="1470025" cy="735013"/>
            <a:chOff x="1821378" y="751465"/>
            <a:chExt cx="1470719" cy="735359"/>
          </a:xfrm>
        </p:grpSpPr>
        <p:sp>
          <p:nvSpPr>
            <p:cNvPr id="16" name="Rounded Rectangle 15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1857908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centrāltirgus</a:t>
              </a:r>
              <a:endParaRPr lang="en-US" dirty="0"/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254000" y="5022850"/>
            <a:ext cx="1470025" cy="735013"/>
            <a:chOff x="1821378" y="751465"/>
            <a:chExt cx="1470719" cy="735359"/>
          </a:xfrm>
        </p:grpSpPr>
        <p:sp>
          <p:nvSpPr>
            <p:cNvPr id="20" name="Rounded Rectangle 19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1857908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namu pārvaldnieks</a:t>
              </a:r>
              <a:endParaRPr lang="en-US" dirty="0"/>
            </a:p>
          </p:txBody>
        </p:sp>
      </p:grpSp>
      <p:grpSp>
        <p:nvGrpSpPr>
          <p:cNvPr id="22" name="Group 34"/>
          <p:cNvGrpSpPr>
            <a:grpSpLocks/>
          </p:cNvGrpSpPr>
          <p:nvPr/>
        </p:nvGrpSpPr>
        <p:grpSpPr bwMode="auto">
          <a:xfrm>
            <a:off x="254000" y="5935663"/>
            <a:ext cx="1470025" cy="735012"/>
            <a:chOff x="1821378" y="751465"/>
            <a:chExt cx="1470719" cy="735359"/>
          </a:xfrm>
        </p:grpSpPr>
        <p:sp>
          <p:nvSpPr>
            <p:cNvPr id="23" name="Rounded Rectangle 22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857908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ūdens</a:t>
              </a:r>
              <a:endParaRPr lang="en-US" dirty="0"/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7332663" y="2111375"/>
            <a:ext cx="1470025" cy="735013"/>
            <a:chOff x="1821378" y="751465"/>
            <a:chExt cx="1470719" cy="735359"/>
          </a:xfrm>
        </p:grpSpPr>
        <p:sp>
          <p:nvSpPr>
            <p:cNvPr id="26" name="Rounded Rectangle 25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1857907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meži</a:t>
              </a:r>
              <a:endParaRPr lang="en-US" dirty="0"/>
            </a:p>
          </p:txBody>
        </p: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7332663" y="3090863"/>
            <a:ext cx="1470025" cy="735012"/>
            <a:chOff x="1821378" y="751465"/>
            <a:chExt cx="1470719" cy="735359"/>
          </a:xfrm>
        </p:grpSpPr>
        <p:sp>
          <p:nvSpPr>
            <p:cNvPr id="29" name="Rounded Rectangle 28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1857907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nami</a:t>
              </a:r>
              <a:endParaRPr lang="en-US" dirty="0"/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7296150" y="4011613"/>
            <a:ext cx="1470025" cy="735012"/>
            <a:chOff x="3140637" y="1314683"/>
            <a:chExt cx="1470719" cy="735359"/>
          </a:xfrm>
        </p:grpSpPr>
        <p:sp>
          <p:nvSpPr>
            <p:cNvPr id="32" name="Rounded Rectangle 31"/>
            <p:cNvSpPr/>
            <p:nvPr/>
          </p:nvSpPr>
          <p:spPr>
            <a:xfrm>
              <a:off x="3140637" y="1314683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3175578" y="1314683"/>
              <a:ext cx="1399248" cy="6638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pilsētas lombards</a:t>
              </a:r>
              <a:endParaRPr lang="en-US" dirty="0"/>
            </a:p>
          </p:txBody>
        </p:sp>
      </p:grp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7296150" y="5008563"/>
            <a:ext cx="1470025" cy="735012"/>
            <a:chOff x="1821378" y="751465"/>
            <a:chExt cx="1470719" cy="735359"/>
          </a:xfrm>
        </p:grpSpPr>
        <p:sp>
          <p:nvSpPr>
            <p:cNvPr id="35" name="Rounded Rectangle 34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1857908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1600" dirty="0"/>
                <a:t>Rīgas pilsētbūvnieks</a:t>
              </a:r>
              <a:endParaRPr lang="en-US" sz="1600" dirty="0"/>
            </a:p>
          </p:txBody>
        </p:sp>
      </p:grpSp>
      <p:grpSp>
        <p:nvGrpSpPr>
          <p:cNvPr id="37" name="Group 31"/>
          <p:cNvGrpSpPr>
            <a:grpSpLocks/>
          </p:cNvGrpSpPr>
          <p:nvPr/>
        </p:nvGrpSpPr>
        <p:grpSpPr bwMode="auto">
          <a:xfrm>
            <a:off x="7296150" y="5946775"/>
            <a:ext cx="1470025" cy="736600"/>
            <a:chOff x="1821377" y="747584"/>
            <a:chExt cx="1470719" cy="735359"/>
          </a:xfrm>
        </p:grpSpPr>
        <p:sp>
          <p:nvSpPr>
            <p:cNvPr id="38" name="Rounded Rectangle 37"/>
            <p:cNvSpPr/>
            <p:nvPr/>
          </p:nvSpPr>
          <p:spPr>
            <a:xfrm>
              <a:off x="1821377" y="747584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1857907" y="784035"/>
              <a:ext cx="1397660" cy="662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serviss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4"/>
              </a:rPr>
              <a:t>www.darbajurists.lv</a:t>
            </a:r>
            <a:endParaRPr lang="en-US" dirty="0"/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/>
        </p:nvGraphicFramePr>
        <p:xfrm>
          <a:off x="152400" y="838200"/>
          <a:ext cx="8763000" cy="5776913"/>
        </p:xfrm>
        <a:graphic>
          <a:graphicData uri="http://schemas.openxmlformats.org/presentationml/2006/ole">
            <p:oleObj spid="_x0000_s1026" name="Worksheet" r:id="rId5" imgW="10515510" imgH="6143684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58750" y="128588"/>
            <a:ext cx="6407150" cy="646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lv-LV" b="1" dirty="0">
                <a:solidFill>
                  <a:srgbClr val="AD4184"/>
                </a:solidFill>
                <a:latin typeface="+mj-lt"/>
              </a:rPr>
              <a:t>Kopumā</a:t>
            </a:r>
            <a:r>
              <a:rPr lang="lv-LV" b="1" dirty="0">
                <a:latin typeface="+mj-lt"/>
              </a:rPr>
              <a:t> </a:t>
            </a:r>
            <a:r>
              <a:rPr lang="lv-LV" b="1" dirty="0">
                <a:solidFill>
                  <a:srgbClr val="003266"/>
                </a:solidFill>
                <a:latin typeface="+mj-lt"/>
              </a:rPr>
              <a:t>Rīgas SIA</a:t>
            </a:r>
            <a:r>
              <a:rPr lang="lv-LV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lv-LV" b="1" dirty="0">
                <a:solidFill>
                  <a:srgbClr val="AD4184"/>
                </a:solidFill>
                <a:latin typeface="+mj-lt"/>
              </a:rPr>
              <a:t>tiek </a:t>
            </a:r>
            <a:r>
              <a:rPr lang="lv-LV" b="1" dirty="0">
                <a:solidFill>
                  <a:srgbClr val="003266"/>
                </a:solidFill>
                <a:latin typeface="+mj-lt"/>
              </a:rPr>
              <a:t>nodarbināti</a:t>
            </a:r>
            <a:r>
              <a:rPr lang="lv-LV" b="1" dirty="0">
                <a:latin typeface="+mj-lt"/>
              </a:rPr>
              <a:t> </a:t>
            </a:r>
            <a:r>
              <a:rPr lang="lv-LV" b="1" dirty="0">
                <a:solidFill>
                  <a:srgbClr val="AD4184"/>
                </a:solidFill>
                <a:latin typeface="+mj-lt"/>
              </a:rPr>
              <a:t>apmēram </a:t>
            </a:r>
            <a:r>
              <a:rPr lang="lv-LV" b="1" dirty="0">
                <a:solidFill>
                  <a:srgbClr val="003266"/>
                </a:solidFill>
                <a:latin typeface="+mj-lt"/>
              </a:rPr>
              <a:t>9682 cilvēku</a:t>
            </a:r>
            <a:r>
              <a:rPr lang="lv-LV" b="1" dirty="0">
                <a:latin typeface="+mj-lt"/>
              </a:rPr>
              <a:t>, </a:t>
            </a:r>
          </a:p>
          <a:p>
            <a:pPr algn="ctr">
              <a:defRPr/>
            </a:pPr>
            <a:r>
              <a:rPr lang="lv-LV" b="1" dirty="0">
                <a:solidFill>
                  <a:srgbClr val="003266"/>
                </a:solidFill>
                <a:latin typeface="+mj-lt"/>
              </a:rPr>
              <a:t>neskaitot</a:t>
            </a:r>
            <a:r>
              <a:rPr lang="lv-LV" b="1" dirty="0">
                <a:solidFill>
                  <a:srgbClr val="AD4184"/>
                </a:solidFill>
                <a:latin typeface="+mj-lt"/>
              </a:rPr>
              <a:t> veselības aprūpes kapitālsabiedrības darbiniekus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3"/>
              </a:rPr>
              <a:t>www.darbajurists.lv</a:t>
            </a:r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184150"/>
            <a:ext cx="8229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lv-LV" sz="2800" b="1" dirty="0" smtClean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>Rīgas pilsētas </a:t>
            </a:r>
            <a:r>
              <a:rPr lang="lv-LV" sz="2800" b="1" dirty="0" smtClean="0">
                <a:solidFill>
                  <a:srgbClr val="AD41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</a:rPr>
              <a:t>nodibinājumi un aģentūras</a:t>
            </a:r>
            <a:endParaRPr lang="en-US" sz="2800" b="1" dirty="0" smtClean="0">
              <a:solidFill>
                <a:srgbClr val="AD418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-65" charset="0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932238" y="2719388"/>
            <a:ext cx="1470025" cy="735012"/>
            <a:chOff x="1979639" y="751465"/>
            <a:chExt cx="1470719" cy="735359"/>
          </a:xfrm>
        </p:grpSpPr>
        <p:sp>
          <p:nvSpPr>
            <p:cNvPr id="7" name="Rounded Rectangle 6"/>
            <p:cNvSpPr/>
            <p:nvPr/>
          </p:nvSpPr>
          <p:spPr>
            <a:xfrm>
              <a:off x="1979639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979639" y="787994"/>
              <a:ext cx="1399247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pašvaldība</a:t>
              </a:r>
              <a:endParaRPr lang="en-US" dirty="0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204913" y="2122488"/>
            <a:ext cx="1470025" cy="735012"/>
            <a:chOff x="1821378" y="751465"/>
            <a:chExt cx="1470719" cy="735359"/>
          </a:xfrm>
        </p:grpSpPr>
        <p:sp>
          <p:nvSpPr>
            <p:cNvPr id="10" name="Rounded Rectangle 9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857907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enerģētikas aģentūra</a:t>
              </a:r>
              <a:endParaRPr lang="en-US" dirty="0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168400" y="3114675"/>
            <a:ext cx="1470025" cy="735013"/>
            <a:chOff x="1821378" y="751465"/>
            <a:chExt cx="1470719" cy="735359"/>
          </a:xfrm>
        </p:grpSpPr>
        <p:sp>
          <p:nvSpPr>
            <p:cNvPr id="13" name="Rounded Rectangle 12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857908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gaisma</a:t>
              </a:r>
              <a:endParaRPr lang="en-US" dirty="0"/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1168400" y="4011613"/>
            <a:ext cx="1470025" cy="735012"/>
            <a:chOff x="1821378" y="751465"/>
            <a:chExt cx="1470719" cy="735359"/>
          </a:xfrm>
        </p:grpSpPr>
        <p:sp>
          <p:nvSpPr>
            <p:cNvPr id="16" name="Rounded Rectangle 15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1857908" y="787994"/>
              <a:ext cx="1397660" cy="662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pieminekļu aģentūra</a:t>
              </a:r>
              <a:endParaRPr lang="en-US" dirty="0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1168400" y="4987925"/>
            <a:ext cx="1470025" cy="735013"/>
            <a:chOff x="1821378" y="751465"/>
            <a:chExt cx="1470719" cy="735359"/>
          </a:xfrm>
        </p:grpSpPr>
        <p:sp>
          <p:nvSpPr>
            <p:cNvPr id="19" name="Rounded Rectangle 18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1857908" y="787995"/>
              <a:ext cx="1397660" cy="662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Rīgas pilsētas arhitekta birojs</a:t>
              </a:r>
              <a:endParaRPr lang="en-US" dirty="0"/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6538913" y="2560638"/>
            <a:ext cx="2019300" cy="1108075"/>
            <a:chOff x="1821378" y="751465"/>
            <a:chExt cx="1470719" cy="735359"/>
          </a:xfrm>
        </p:grpSpPr>
        <p:sp>
          <p:nvSpPr>
            <p:cNvPr id="22" name="Rounded Rectangle 21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1857221" y="787285"/>
              <a:ext cx="1399033" cy="663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Nodibinājums Rīga 2014</a:t>
              </a:r>
              <a:endParaRPr lang="en-US" dirty="0"/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6594475" y="4011613"/>
            <a:ext cx="2012950" cy="1216025"/>
            <a:chOff x="1821378" y="751465"/>
            <a:chExt cx="1470719" cy="735359"/>
          </a:xfrm>
        </p:grpSpPr>
        <p:sp>
          <p:nvSpPr>
            <p:cNvPr id="25" name="Rounded Rectangle 24"/>
            <p:cNvSpPr/>
            <p:nvPr/>
          </p:nvSpPr>
          <p:spPr>
            <a:xfrm>
              <a:off x="1821378" y="751465"/>
              <a:ext cx="1470719" cy="735359"/>
            </a:xfrm>
            <a:prstGeom prst="roundRect">
              <a:avLst/>
            </a:prstGeom>
            <a:solidFill>
              <a:srgbClr val="AD41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1857334" y="786985"/>
              <a:ext cx="1398807" cy="6643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dirty="0"/>
                <a:t>Nodibinājums Rīgas Tūrisma Attīstības Birojs 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930525" y="4103688"/>
            <a:ext cx="34020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dirty="0">
                <a:solidFill>
                  <a:srgbClr val="AD4184"/>
                </a:solidFill>
                <a:latin typeface="+mj-lt"/>
              </a:rPr>
              <a:t>Rīgā izveidotas </a:t>
            </a:r>
            <a:r>
              <a:rPr lang="lv-LV" dirty="0">
                <a:solidFill>
                  <a:srgbClr val="003266"/>
                </a:solidFill>
                <a:latin typeface="+mj-lt"/>
              </a:rPr>
              <a:t>četras aģentūras</a:t>
            </a:r>
            <a:r>
              <a:rPr lang="lv-LV" dirty="0">
                <a:latin typeface="+mj-lt"/>
              </a:rPr>
              <a:t> </a:t>
            </a:r>
            <a:r>
              <a:rPr lang="lv-LV" dirty="0">
                <a:solidFill>
                  <a:srgbClr val="AD4184"/>
                </a:solidFill>
                <a:latin typeface="+mj-lt"/>
              </a:rPr>
              <a:t>un </a:t>
            </a:r>
            <a:r>
              <a:rPr lang="lv-LV" dirty="0">
                <a:solidFill>
                  <a:srgbClr val="003266"/>
                </a:solidFill>
                <a:latin typeface="+mj-lt"/>
              </a:rPr>
              <a:t>divi nodibinājumi</a:t>
            </a:r>
            <a:r>
              <a:rPr lang="lv-LV" dirty="0">
                <a:latin typeface="+mj-lt"/>
              </a:rPr>
              <a:t> </a:t>
            </a:r>
            <a:r>
              <a:rPr lang="lv-LV" dirty="0">
                <a:solidFill>
                  <a:srgbClr val="AD4184"/>
                </a:solidFill>
                <a:latin typeface="+mj-lt"/>
              </a:rPr>
              <a:t>ar līdzdalību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4"/>
              </a:rPr>
              <a:t>www.darbajurists.lv</a:t>
            </a:r>
            <a:endParaRPr lang="en-US" dirty="0"/>
          </a:p>
        </p:txBody>
      </p:sp>
      <p:graphicFrame>
        <p:nvGraphicFramePr>
          <p:cNvPr id="2050" name="Object 1"/>
          <p:cNvGraphicFramePr>
            <a:graphicFrameLocks noGrp="1"/>
          </p:cNvGraphicFramePr>
          <p:nvPr/>
        </p:nvGraphicFramePr>
        <p:xfrm>
          <a:off x="228600" y="990600"/>
          <a:ext cx="8763000" cy="5556250"/>
        </p:xfrm>
        <a:graphic>
          <a:graphicData uri="http://schemas.openxmlformats.org/presentationml/2006/ole">
            <p:oleObj spid="_x0000_s2050" name="Worksheet" r:id="rId5" imgW="7801071" imgH="53149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3"/>
              </a:rPr>
              <a:t>www.darbajurists.lv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69850" y="976313"/>
            <a:ext cx="9566275" cy="1528762"/>
          </a:xfrm>
        </p:spPr>
        <p:txBody>
          <a:bodyPr/>
          <a:lstStyle/>
          <a:p>
            <a:pPr>
              <a:defRPr/>
            </a:pPr>
            <a:r>
              <a:rPr lang="lv-LV" sz="2400" b="1" i="1" dirty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  <a:ea typeface="ＭＳ Ｐゴシック" pitchFamily="-65" charset="-128"/>
              </a:rPr>
              <a:t>Rīgas pilsētas pašvaldībā darba vietu skaits</a:t>
            </a:r>
            <a:br>
              <a:rPr lang="lv-LV" sz="2400" b="1" i="1" dirty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  <a:ea typeface="ＭＳ Ｐゴシック" pitchFamily="-65" charset="-128"/>
              </a:rPr>
            </a:br>
            <a:r>
              <a:rPr lang="lv-LV" sz="2400" i="1" dirty="0">
                <a:solidFill>
                  <a:srgbClr val="AD418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  <a:ea typeface="ＭＳ Ｐゴシック" pitchFamily="-65" charset="-128"/>
              </a:rPr>
              <a:t>ir 12 398 + pedagogi 7794, kas kopā ir </a:t>
            </a:r>
            <a:r>
              <a:rPr lang="lv-LV" sz="2400" i="1" dirty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  <a:ea typeface="ＭＳ Ｐゴシック" pitchFamily="-65" charset="-128"/>
              </a:rPr>
              <a:t>20 192 darba vietas</a:t>
            </a:r>
            <a:br>
              <a:rPr lang="lv-LV" sz="2400" i="1" dirty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  <a:ea typeface="ＭＳ Ｐゴシック" pitchFamily="-65" charset="-128"/>
              </a:rPr>
            </a:br>
            <a:r>
              <a:rPr lang="lv-LV" sz="2400" i="1" dirty="0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  <a:ea typeface="ＭＳ Ｐゴシック" pitchFamily="-65" charset="-128"/>
              </a:rPr>
              <a:t> (2011.g. pārskata dati).</a:t>
            </a:r>
            <a:r>
              <a:rPr sz="2400" i="1">
                <a:solidFill>
                  <a:srgbClr val="0032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-65" charset="0"/>
                <a:ea typeface="ＭＳ Ｐゴシック" pitchFamily="-65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1025" y="2725738"/>
            <a:ext cx="8386763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	Rīgas pašvaldības </a:t>
            </a: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kapitālsabiedrībās (neskaitot Rīgas ārstniecības iestādes), nodibinājumos un aģentūrās</a:t>
            </a: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 strādājošo personu skaits ir aptuveni 10 000 + </a:t>
            </a: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Rīgas siltums </a:t>
            </a: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ar 964 darbiniekiem, </a:t>
            </a: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Ceļu pārvalde </a:t>
            </a: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ar 400 darbiniekiem un </a:t>
            </a:r>
            <a:r>
              <a:rPr lang="lv-LV" sz="2400" b="1" i="1" dirty="0" err="1">
                <a:solidFill>
                  <a:srgbClr val="AD4184"/>
                </a:solidFill>
                <a:latin typeface="+mj-lt"/>
              </a:rPr>
              <a:t>Gētliņi</a:t>
            </a: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 ar 80 darbiniekiem.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788" y="4932363"/>
            <a:ext cx="85455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Rīgas pašvaldība </a:t>
            </a: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nodrošina vismaz 30 000 darba vietas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3"/>
              </a:rPr>
              <a:t>www.darbajurists.lv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879475"/>
            <a:ext cx="32273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Problēmas: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875" y="1627188"/>
            <a:ext cx="825976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	Nevienlīdzīga darba samaksas </a:t>
            </a: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sistēma Rīgas pašvaldības darba vietās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3863" y="2781300"/>
            <a:ext cx="82121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	Nodarbinātības politikas trūkums </a:t>
            </a:r>
            <a:r>
              <a:rPr lang="lv-LV" sz="2400" b="1" i="1" dirty="0">
                <a:latin typeface="+mj-lt"/>
              </a:rPr>
              <a:t>– </a:t>
            </a: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kopējās vadlīnijas uz nodarbināšanas attīstību un darba apstākļu uzlabošanu, motivācijas sistēmas izveidošana.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788" y="4422775"/>
            <a:ext cx="86502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	Principa trūkums</a:t>
            </a:r>
            <a:r>
              <a:rPr lang="lv-LV" sz="2400" b="1" i="1" dirty="0">
                <a:latin typeface="+mj-lt"/>
              </a:rPr>
              <a:t>, </a:t>
            </a: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ka cilvēks ir galvenā pamatvērtība pašvaldības attīstībā.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LIA LV\Desktop\hard_hat_reequired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7791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96132" y="0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v-LV" u="sng" dirty="0" err="1" smtClean="0">
                <a:hlinkClick r:id="rId3"/>
              </a:rPr>
              <a:t>www.darbajurists.lv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1038" y="2251075"/>
            <a:ext cx="76755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sz="2400" b="1" i="1" dirty="0">
                <a:solidFill>
                  <a:srgbClr val="AD4184"/>
                </a:solidFill>
              </a:rPr>
              <a:t>Mērķis:</a:t>
            </a:r>
            <a:endParaRPr lang="lv-LV" sz="2400" i="1" dirty="0">
              <a:solidFill>
                <a:srgbClr val="AD4184"/>
              </a:solidFill>
            </a:endParaRPr>
          </a:p>
          <a:p>
            <a:endParaRPr lang="lv-LV" sz="2400" b="1" i="1" dirty="0"/>
          </a:p>
          <a:p>
            <a:r>
              <a:rPr lang="lv-LV" sz="2400" b="1" i="1" dirty="0">
                <a:solidFill>
                  <a:srgbClr val="AD4184"/>
                </a:solidFill>
              </a:rPr>
              <a:t>Uzlabot nodarbināšanas nosacījumus;</a:t>
            </a:r>
          </a:p>
          <a:p>
            <a:endParaRPr lang="lv-LV" sz="2400" b="1" i="1" dirty="0">
              <a:solidFill>
                <a:srgbClr val="003266"/>
              </a:solidFill>
            </a:endParaRPr>
          </a:p>
          <a:p>
            <a:r>
              <a:rPr lang="lv-LV" sz="2400" b="1" i="1" dirty="0">
                <a:solidFill>
                  <a:srgbClr val="003266"/>
                </a:solidFill>
              </a:rPr>
              <a:t>Pārskatīt vadības metodes un funkcijas;</a:t>
            </a:r>
          </a:p>
          <a:p>
            <a:endParaRPr lang="lv-LV" sz="2400" b="1" i="1" dirty="0">
              <a:solidFill>
                <a:srgbClr val="003266"/>
              </a:solidFill>
            </a:endParaRPr>
          </a:p>
          <a:p>
            <a:r>
              <a:rPr lang="lv-LV" sz="2400" b="1" i="1" dirty="0">
                <a:solidFill>
                  <a:srgbClr val="AD4184"/>
                </a:solidFill>
              </a:rPr>
              <a:t>Veicināt vienlīdzīgas darba samaksas ieviešanu;</a:t>
            </a:r>
          </a:p>
          <a:p>
            <a:endParaRPr lang="lv-LV" sz="2400" b="1" i="1" dirty="0">
              <a:solidFill>
                <a:srgbClr val="003266"/>
              </a:solidFill>
            </a:endParaRPr>
          </a:p>
          <a:p>
            <a:r>
              <a:rPr lang="lv-LV" sz="2400" b="1" i="1" dirty="0">
                <a:solidFill>
                  <a:srgbClr val="003266"/>
                </a:solidFill>
              </a:rPr>
              <a:t>Izveidot darba motivācijas sistēmu </a:t>
            </a:r>
          </a:p>
          <a:p>
            <a:endParaRPr lang="lv-LV" sz="2400" b="1" i="1" dirty="0">
              <a:solidFill>
                <a:srgbClr val="003266"/>
              </a:solidFill>
            </a:endParaRPr>
          </a:p>
          <a:p>
            <a:r>
              <a:rPr lang="lv-LV" sz="2400" b="1" i="1" dirty="0">
                <a:solidFill>
                  <a:srgbClr val="003266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275" y="1323975"/>
            <a:ext cx="81946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2400" b="1" i="1" dirty="0">
                <a:solidFill>
                  <a:srgbClr val="AD4184"/>
                </a:solidFill>
                <a:latin typeface="+mj-lt"/>
              </a:rPr>
              <a:t>Jāpārskata Rīgas pašvaldība nodarbināšanas politiku </a:t>
            </a:r>
            <a:r>
              <a:rPr lang="lv-LV" sz="2400" b="1" i="1" dirty="0">
                <a:solidFill>
                  <a:srgbClr val="003266"/>
                </a:solidFill>
                <a:latin typeface="+mj-lt"/>
              </a:rPr>
              <a:t>(funkcionālais audits)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238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Office Excel 97-2003 Worksheet</vt:lpstr>
      <vt:lpstr>Slide 1</vt:lpstr>
      <vt:lpstr>Rīgas pilsētas uzņēmumu un nodibinājumu, aģentūru struktūra</vt:lpstr>
      <vt:lpstr> Rīgas pilsētas kapitālsabiedrības</vt:lpstr>
      <vt:lpstr>Slide 4</vt:lpstr>
      <vt:lpstr>Rīgas pilsētas nodibinājumi un aģentūras</vt:lpstr>
      <vt:lpstr>Slide 6</vt:lpstr>
      <vt:lpstr>Rīgas pilsētas pašvaldībā darba vietu skaits ir 12 398 + pedagogi 7794, kas kopā ir 20 192 darba vietas  (2011.g. pārskata dati). </vt:lpstr>
      <vt:lpstr>Slide 8</vt:lpstr>
      <vt:lpstr>Slide 9</vt:lpstr>
      <vt:lpstr>Slide 10</vt:lpstr>
    </vt:vector>
  </TitlesOfParts>
  <Company>Apvienota Latvijas iedzivotaju arodbiedriba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ALIA</dc:creator>
  <cp:lastModifiedBy>ALIA</cp:lastModifiedBy>
  <cp:revision>12</cp:revision>
  <dcterms:created xsi:type="dcterms:W3CDTF">2014-08-23T15:30:43Z</dcterms:created>
  <dcterms:modified xsi:type="dcterms:W3CDTF">2014-08-23T16:02:11Z</dcterms:modified>
</cp:coreProperties>
</file>